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81813" cy="95885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QUALI SARANNO LE ENTRATE DEL COMUNE DI MAZZE’ NEL 2019?</a:t>
            </a:r>
          </a:p>
        </c:rich>
      </c:tx>
      <c:layout>
        <c:manualLayout>
          <c:xMode val="edge"/>
          <c:yMode val="edge"/>
          <c:x val="0.24131119286053163"/>
          <c:y val="8.680104653356260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Colonna1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4.1401216893342876E-2"/>
                  <c:y val="0.1105640406764729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5.3260870324958305E-2"/>
                  <c:y val="-0.1124233342785956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7241969398711526E-2"/>
                  <c:y val="-5.4950790583070319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304872047244095E-2"/>
                  <c:y val="5.815974167205544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9.9637001163206868E-2"/>
                  <c:y val="-0.1066922826940877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8.8454892179670716E-2"/>
                  <c:y val="2.985531668916840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2.7369986411188898E-2"/>
                  <c:y val="-2.647725327805546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16486930921113566"/>
                  <c:y val="-1.107858160255236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0.26239736963000765"/>
                  <c:y val="0.1155480836789427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6576" tIns="18288" rIns="36576" bIns="18288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Foglio1!$A$2:$A$11</c:f>
              <c:strCache>
                <c:ptCount val="9"/>
                <c:pt idx="0">
                  <c:v>Entrate tributarie</c:v>
                </c:pt>
                <c:pt idx="1">
                  <c:v>Trasferimenti correnti per finalità diverse</c:v>
                </c:pt>
                <c:pt idx="2">
                  <c:v>Entrate extra-tributarie</c:v>
                </c:pt>
                <c:pt idx="3">
                  <c:v>Vendite loculi e oneri di urbanizzazione</c:v>
                </c:pt>
                <c:pt idx="4">
                  <c:v>Contributi per investimenti</c:v>
                </c:pt>
                <c:pt idx="5">
                  <c:v>Vendita immobile scuola</c:v>
                </c:pt>
                <c:pt idx="6">
                  <c:v>Accensione mutuo</c:v>
                </c:pt>
                <c:pt idx="7">
                  <c:v>FPV Spese correnti</c:v>
                </c:pt>
                <c:pt idx="8">
                  <c:v>FPV Conto Capitale</c:v>
                </c:pt>
              </c:strCache>
            </c:strRef>
          </c:cat>
          <c:val>
            <c:numRef>
              <c:f>Foglio1!$B$2:$B$10</c:f>
              <c:numCache>
                <c:formatCode>#,##0.00</c:formatCode>
                <c:ptCount val="9"/>
                <c:pt idx="0">
                  <c:v>2580823</c:v>
                </c:pt>
                <c:pt idx="1">
                  <c:v>18331</c:v>
                </c:pt>
                <c:pt idx="2">
                  <c:v>424866</c:v>
                </c:pt>
                <c:pt idx="3">
                  <c:v>217203</c:v>
                </c:pt>
                <c:pt idx="4">
                  <c:v>3961297</c:v>
                </c:pt>
                <c:pt idx="5">
                  <c:v>550000</c:v>
                </c:pt>
                <c:pt idx="6">
                  <c:v>283000</c:v>
                </c:pt>
                <c:pt idx="7">
                  <c:v>16724.95</c:v>
                </c:pt>
                <c:pt idx="8">
                  <c:v>278612.18</c:v>
                </c:pt>
              </c:numCache>
            </c:numRef>
          </c:val>
        </c:ser>
        <c:ser>
          <c:idx val="2"/>
          <c:order val="2"/>
          <c:tx>
            <c:strRef>
              <c:f>Foglio1!$A$11</c:f>
              <c:strCache>
                <c:ptCount val="1"/>
                <c:pt idx="0">
                  <c:v>TOTALE ENTRATE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Foglio1!$A$2:$A$11</c:f>
              <c:strCache>
                <c:ptCount val="9"/>
                <c:pt idx="0">
                  <c:v>Entrate tributarie</c:v>
                </c:pt>
                <c:pt idx="1">
                  <c:v>Trasferimenti correnti per finalità diverse</c:v>
                </c:pt>
                <c:pt idx="2">
                  <c:v>Entrate extra-tributarie</c:v>
                </c:pt>
                <c:pt idx="3">
                  <c:v>Vendite loculi e oneri di urbanizzazione</c:v>
                </c:pt>
                <c:pt idx="4">
                  <c:v>Contributi per investimenti</c:v>
                </c:pt>
                <c:pt idx="5">
                  <c:v>Vendita immobile scuola</c:v>
                </c:pt>
                <c:pt idx="6">
                  <c:v>Accensione mutuo</c:v>
                </c:pt>
                <c:pt idx="7">
                  <c:v>FPV Spese correnti</c:v>
                </c:pt>
                <c:pt idx="8">
                  <c:v>FPV Conto Capitale</c:v>
                </c:pt>
              </c:strCache>
            </c:strRef>
          </c:cat>
          <c:val>
            <c:numRef>
              <c:f>Foglio1!$B$11</c:f>
              <c:numCache>
                <c:formatCode>#,##0.00</c:formatCode>
                <c:ptCount val="1"/>
                <c:pt idx="0">
                  <c:v>8330857.1299999999</c:v>
                </c:pt>
              </c:numCache>
            </c:numRef>
          </c:val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extLst>
          <c:ext xmlns:c15="http://schemas.microsoft.com/office/drawing/2012/chart" uri="{02D57815-91ED-43cb-92C2-25804820EDAC}">
            <c15:filteredPie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Foglio1!$C$1</c15:sqref>
                        </c15:formulaRef>
                      </c:ext>
                    </c:extLst>
                    <c:strCache>
                      <c:ptCount val="1"/>
                      <c:pt idx="0">
                        <c:v>Colonna2</c:v>
                      </c:pt>
                    </c:strCache>
                  </c:strRef>
                </c:tx>
                <c:dPt>
                  <c:idx val="0"/>
                  <c:bubble3D val="0"/>
                  <c:spPr>
                    <a:solidFill>
                      <a:schemeClr val="accent1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1"/>
                  <c:bubble3D val="0"/>
                  <c:spPr>
                    <a:solidFill>
                      <a:schemeClr val="accent2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2"/>
                  <c:bubble3D val="0"/>
                  <c:spPr>
                    <a:solidFill>
                      <a:schemeClr val="accent3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3"/>
                  <c:bubble3D val="0"/>
                  <c:spPr>
                    <a:solidFill>
                      <a:schemeClr val="accent4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4"/>
                  <c:bubble3D val="0"/>
                  <c:spPr>
                    <a:solidFill>
                      <a:schemeClr val="accent5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5"/>
                  <c:bubble3D val="0"/>
                  <c:spPr>
                    <a:solidFill>
                      <a:schemeClr val="accent6"/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6"/>
                  <c:bubble3D val="0"/>
                  <c:spPr>
                    <a:solidFill>
                      <a:schemeClr val="accent1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7"/>
                  <c:bubble3D val="0"/>
                  <c:spPr>
                    <a:solidFill>
                      <a:schemeClr val="accent2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Pt>
                  <c:idx val="8"/>
                  <c:bubble3D val="0"/>
                  <c:spPr>
                    <a:solidFill>
                      <a:schemeClr val="accent3">
                        <a:lumMod val="60000"/>
                      </a:schemeClr>
                    </a:solidFill>
                    <a:ln w="19050">
                      <a:solidFill>
                        <a:schemeClr val="lt1"/>
                      </a:solidFill>
                    </a:ln>
                    <a:effectLst/>
                  </c:spPr>
                </c:dPt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it-IT"/>
                    </a:p>
                  </c:txPr>
                  <c:dLblPos val="bestFit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1"/>
                  <c:leaderLines>
                    <c:spPr>
                      <a:ln w="9525" cap="flat" cmpd="sng" algn="ctr">
                        <a:solidFill>
                          <a:schemeClr val="tx1">
                            <a:lumMod val="35000"/>
                            <a:lumOff val="65000"/>
                          </a:schemeClr>
                        </a:solidFill>
                        <a:round/>
                      </a:ln>
                      <a:effectLst/>
                    </c:spPr>
                  </c:leaderLines>
                  <c:extLst>
                    <c:ext uri="{CE6537A1-D6FC-4f65-9D91-7224C49458BB}"/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Foglio1!$A$2:$A$11</c15:sqref>
                        </c15:formulaRef>
                      </c:ext>
                    </c:extLst>
                    <c:strCache>
                      <c:ptCount val="9"/>
                      <c:pt idx="0">
                        <c:v>Entrate tributarie</c:v>
                      </c:pt>
                      <c:pt idx="1">
                        <c:v>Trasferimenti correnti per finalità diverse</c:v>
                      </c:pt>
                      <c:pt idx="2">
                        <c:v>Entrate extra-tributarie</c:v>
                      </c:pt>
                      <c:pt idx="3">
                        <c:v>Vendite loculi e oneri di urbanizzazione</c:v>
                      </c:pt>
                      <c:pt idx="4">
                        <c:v>Contributi per investimenti</c:v>
                      </c:pt>
                      <c:pt idx="5">
                        <c:v>Vendita immobile scuola</c:v>
                      </c:pt>
                      <c:pt idx="6">
                        <c:v>Accensione mutuo</c:v>
                      </c:pt>
                      <c:pt idx="7">
                        <c:v>FPV Spese correnti</c:v>
                      </c:pt>
                      <c:pt idx="8">
                        <c:v>FPV Conto Capitale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Foglio1!$C$2:$C$10</c15:sqref>
                        </c15:formulaRef>
                      </c:ext>
                    </c:extLst>
                    <c:numCache>
                      <c:formatCode>#,##0.00</c:formatCode>
                      <c:ptCount val="9"/>
                      <c:pt idx="0">
                        <c:v>30.979081260513709</c:v>
                      </c:pt>
                      <c:pt idx="1">
                        <c:v>0.2200373828761123</c:v>
                      </c:pt>
                      <c:pt idx="2">
                        <c:v>5.0999074089270815</c:v>
                      </c:pt>
                      <c:pt idx="3">
                        <c:v>2.607210718064493</c:v>
                      </c:pt>
                      <c:pt idx="4">
                        <c:v>47.549693125033826</c:v>
                      </c:pt>
                      <c:pt idx="5">
                        <c:v>6.6019617359588549</c:v>
                      </c:pt>
                      <c:pt idx="6">
                        <c:v>3.3970094023206472</c:v>
                      </c:pt>
                      <c:pt idx="7">
                        <c:v>0.20075905442877282</c:v>
                      </c:pt>
                      <c:pt idx="8">
                        <c:v>3.3443399118765105</c:v>
                      </c:pt>
                    </c:numCache>
                  </c:numRef>
                </c:val>
              </c15:ser>
            </c15:filteredPieSeries>
          </c:ext>
        </c:extLst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 smtClean="0"/>
              <a:t>QUALI</a:t>
            </a:r>
            <a:r>
              <a:rPr lang="it-IT" baseline="0" dirty="0" smtClean="0"/>
              <a:t> SARANNO LE ENTRATE TRIBUTARIE?</a:t>
            </a:r>
            <a:endParaRPr lang="it-IT" dirty="0"/>
          </a:p>
        </c:rich>
      </c:tx>
      <c:layout>
        <c:manualLayout>
          <c:xMode val="edge"/>
          <c:yMode val="edge"/>
          <c:x val="0.31835034028724524"/>
          <c:y val="1.59725695821906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Vendite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7.6375717280679239E-2"/>
                  <c:y val="0.1450515581663737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91F45CF-042B-4218-A62A-AD82EB62611C}" type="CATEGORYNAME">
                      <a:rPr lang="it-IT" dirty="0"/>
                      <a:pPr>
                        <a:defRPr/>
                      </a:pPr>
                      <a:t>[NOME CATEGORIA]</a:t>
                    </a:fld>
                    <a:r>
                      <a:rPr lang="it-IT" baseline="0" dirty="0"/>
                      <a:t>; </a:t>
                    </a:r>
                    <a:r>
                      <a:rPr lang="it-IT" baseline="0" dirty="0" smtClean="0"/>
                      <a:t>€ 687.903; </a:t>
                    </a:r>
                    <a:fld id="{FCA29120-3B42-472B-AADA-01344B43E5C5}" type="PERCENTAGE">
                      <a:rPr lang="it-IT" baseline="0" dirty="0"/>
                      <a:pPr>
                        <a:defRPr/>
                      </a:pPr>
                      <a:t>[PERCENTUALE]</a:t>
                    </a:fld>
                    <a:endParaRPr lang="it-IT" baseline="0" dirty="0" smtClean="0"/>
                  </a:p>
                </c:rich>
              </c:tx>
              <c:numFmt formatCode="0.00%" sourceLinked="0"/>
              <c:spPr>
                <a:solidFill>
                  <a:prstClr val="white"/>
                </a:solidFill>
                <a:ln w="9525" cap="flat" cmpd="sng" algn="ctr">
                  <a:solidFill>
                    <a:prstClr val="black">
                      <a:lumMod val="25000"/>
                      <a:lumOff val="75000"/>
                    </a:prstClr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4.2958845964566929E-2"/>
                  <c:y val="-4.1210135260203291E-2"/>
                </c:manualLayout>
              </c:layout>
              <c:tx>
                <c:rich>
                  <a:bodyPr/>
                  <a:lstStyle/>
                  <a:p>
                    <a:fld id="{0B6C6F43-F083-432E-87BC-0B203979CCC2}" type="CATEGORYNAME">
                      <a:rPr lang="it-IT"/>
                      <a:pPr/>
                      <a:t>[NOME CATEGORIA]</a:t>
                    </a:fld>
                    <a:r>
                      <a:rPr lang="it-IT" baseline="0" dirty="0"/>
                      <a:t>; </a:t>
                    </a:r>
                    <a:r>
                      <a:rPr lang="it-IT" baseline="0" dirty="0" smtClean="0"/>
                      <a:t>€ 727.757; </a:t>
                    </a:r>
                    <a:fld id="{FAACF3CB-930E-4D33-A0D4-E78DC5ECD2EB}" type="PERCENTAGE">
                      <a:rPr lang="it-IT" baseline="0"/>
                      <a:pPr/>
                      <a:t>[PERCENTUALE]</a:t>
                    </a:fld>
                    <a:endParaRPr lang="it-IT" baseline="0" dirty="0" smtClean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2"/>
              <c:layout>
                <c:manualLayout>
                  <c:x val="-3.7634411413668072E-2"/>
                  <c:y val="-8.8019137731582488E-17"/>
                </c:manualLayout>
              </c:layout>
              <c:tx>
                <c:rich>
                  <a:bodyPr/>
                  <a:lstStyle/>
                  <a:p>
                    <a:fld id="{F3A43259-D2CF-4DAD-8973-D9B45D6300C1}" type="CATEGORYNAME">
                      <a:rPr lang="en-US"/>
                      <a:pPr/>
                      <a:t>[NOME CATEGORIA]</a:t>
                    </a:fld>
                    <a:r>
                      <a:rPr lang="en-US" baseline="0"/>
                      <a:t>; </a:t>
                    </a:r>
                    <a:r>
                      <a:rPr lang="en-US" baseline="0" smtClean="0"/>
                      <a:t>€ 460.488; </a:t>
                    </a:r>
                    <a:fld id="{2CB1072A-170E-491E-B682-218D8B1154B8}" type="PERCENTAGE">
                      <a:rPr lang="en-US" baseline="0"/>
                      <a:pPr/>
                      <a:t>[PERCENTUALE]</a:t>
                    </a:fld>
                    <a:endParaRPr lang="en-US" baseline="0" smtClean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3.9848200320354438E-2"/>
                  <c:y val="-8.8019137731582488E-17"/>
                </c:manualLayout>
              </c:layout>
              <c:tx>
                <c:rich>
                  <a:bodyPr/>
                  <a:lstStyle/>
                  <a:p>
                    <a:fld id="{E4513890-68A2-4993-9D38-30FD55CB3E8B}" type="CATEGORYNAME">
                      <a:rPr lang="it-IT"/>
                      <a:pPr/>
                      <a:t>[NOME CATEGORIA]</a:t>
                    </a:fld>
                    <a:r>
                      <a:rPr lang="it-IT" baseline="0"/>
                      <a:t>; </a:t>
                    </a:r>
                    <a:r>
                      <a:rPr lang="it-IT" baseline="0" smtClean="0"/>
                      <a:t>€ 3.460; </a:t>
                    </a:r>
                    <a:fld id="{310BC194-E3ED-44D9-87BB-246591F9F391}" type="PERCENTAGE">
                      <a:rPr lang="it-IT" baseline="0"/>
                      <a:pPr/>
                      <a:t>[PERCENTUALE]</a:t>
                    </a:fld>
                    <a:endParaRPr lang="it-IT" baseline="0" smtClean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-6.9734350560620259E-2"/>
                  <c:y val="-1.200274834584171E-2"/>
                </c:manualLayout>
              </c:layout>
              <c:tx>
                <c:rich>
                  <a:bodyPr/>
                  <a:lstStyle/>
                  <a:p>
                    <a:fld id="{E1C35106-48B1-4644-ACCD-5D31AAF031DB}" type="CATEGORYNAME">
                      <a:rPr lang="it-IT"/>
                      <a:pPr/>
                      <a:t>[NOME CATEGORIA]</a:t>
                    </a:fld>
                    <a:r>
                      <a:rPr lang="it-IT" baseline="0" dirty="0" smtClean="0"/>
                      <a:t>; € 300.363; </a:t>
                    </a:r>
                    <a:fld id="{5662AA1C-A621-4724-AD00-DB8505A38304}" type="PERCENTAGE">
                      <a:rPr lang="it-IT" baseline="0"/>
                      <a:pPr/>
                      <a:t>[PERCENTUALE]</a:t>
                    </a:fld>
                    <a:endParaRPr lang="it-IT" baseline="0" dirty="0" smtClean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-7.4161928373992991E-2"/>
                  <c:y val="-4.4009568865791244E-17"/>
                </c:manualLayout>
              </c:layout>
              <c:tx>
                <c:rich>
                  <a:bodyPr/>
                  <a:lstStyle/>
                  <a:p>
                    <a:fld id="{D4A851B8-7F5F-40CC-A9BA-E9A1E1984A88}" type="CATEGORYNAME">
                      <a:rPr lang="it-IT"/>
                      <a:pPr/>
                      <a:t>[NOME CATEGORIA]</a:t>
                    </a:fld>
                    <a:r>
                      <a:rPr lang="it-IT" baseline="0"/>
                      <a:t>; </a:t>
                    </a:r>
                    <a:r>
                      <a:rPr lang="it-IT" baseline="0" smtClean="0"/>
                      <a:t>€ 1.000; </a:t>
                    </a:r>
                    <a:fld id="{2200EE5B-6938-4948-AE66-C510AB99A153}" type="PERCENTAGE">
                      <a:rPr lang="it-IT" baseline="0"/>
                      <a:pPr/>
                      <a:t>[PERCENTUALE]</a:t>
                    </a:fld>
                    <a:endParaRPr lang="it-IT" baseline="0" smtClean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6"/>
              <c:layout>
                <c:manualLayout>
                  <c:x val="-7.3665612589381729E-2"/>
                  <c:y val="-5.1640170835967794E-2"/>
                </c:manualLayout>
              </c:layout>
              <c:tx>
                <c:rich>
                  <a:bodyPr/>
                  <a:lstStyle/>
                  <a:p>
                    <a:fld id="{ACA24696-0624-4CF1-854A-E92B440B3EDB}" type="CATEGORYNAME">
                      <a:rPr lang="it-IT"/>
                      <a:pPr/>
                      <a:t>[NOME CATEGORIA]</a:t>
                    </a:fld>
                    <a:r>
                      <a:rPr lang="it-IT" baseline="0" dirty="0" smtClean="0"/>
                      <a:t>; € 309.852; </a:t>
                    </a:r>
                    <a:fld id="{EA30BA1E-8292-48E1-B627-70D3285A8A65}" type="PERCENTAGE">
                      <a:rPr lang="it-IT" baseline="0"/>
                      <a:pPr/>
                      <a:t>[PERCENTUALE]</a:t>
                    </a:fld>
                    <a:endParaRPr lang="it-IT" baseline="0" dirty="0" smtClean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7"/>
              <c:layout>
                <c:manualLayout>
                  <c:x val="0.18041133243770754"/>
                  <c:y val="3.604698127418344E-3"/>
                </c:manualLayout>
              </c:layout>
              <c:tx>
                <c:rich>
                  <a:bodyPr/>
                  <a:lstStyle/>
                  <a:p>
                    <a:fld id="{A0B6AFBD-DD78-478E-A141-095A53F9DB52}" type="CATEGORYNAME">
                      <a:rPr lang="en-US"/>
                      <a:pPr/>
                      <a:t>[NOME CATEGORIA]</a:t>
                    </a:fld>
                    <a:r>
                      <a:rPr lang="en-US" baseline="0" dirty="0"/>
                      <a:t>; </a:t>
                    </a:r>
                    <a:r>
                      <a:rPr lang="en-US" baseline="0" dirty="0" smtClean="0"/>
                      <a:t>€ 90.000; </a:t>
                    </a:r>
                    <a:fld id="{9D1371C2-56E9-4C4E-A7B7-8510DC0524B6}" type="PERCENTAGE">
                      <a:rPr lang="en-US" baseline="0" smtClean="0"/>
                      <a:pPr/>
                      <a:t>[PERCENTUALE]</a:t>
                    </a:fld>
                    <a:endParaRPr lang="en-US" baseline="0" dirty="0" smtClean="0"/>
                  </a:p>
                </c:rich>
              </c:tx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0.0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Foglio1!$A$2:$A$9</c:f>
              <c:strCache>
                <c:ptCount val="8"/>
                <c:pt idx="0">
                  <c:v>IMU E TASI</c:v>
                </c:pt>
                <c:pt idx="1">
                  <c:v>TARI CON ADDIZIONALE COMPRESA</c:v>
                </c:pt>
                <c:pt idx="2">
                  <c:v>Addizionale Irpef</c:v>
                </c:pt>
                <c:pt idx="3">
                  <c:v>Diritti sulle pubbliche affissioni e Imposta di Pubblicità</c:v>
                </c:pt>
                <c:pt idx="4">
                  <c:v>Fondo di solidarietà</c:v>
                </c:pt>
                <c:pt idx="5">
                  <c:v>5 per mille su  Irpef </c:v>
                </c:pt>
                <c:pt idx="6">
                  <c:v>Accertamento straordinario centrale elettrica</c:v>
                </c:pt>
                <c:pt idx="7">
                  <c:v>Recupero Evasione</c:v>
                </c:pt>
              </c:strCache>
            </c:strRef>
          </c:cat>
          <c:val>
            <c:numRef>
              <c:f>Foglio1!$B$2:$B$9</c:f>
              <c:numCache>
                <c:formatCode>_("€"* #,##0.00_);_("€"* \(#,##0.00\);_("€"* "-"??_);_(@_)</c:formatCode>
                <c:ptCount val="8"/>
                <c:pt idx="0">
                  <c:v>687903</c:v>
                </c:pt>
                <c:pt idx="1">
                  <c:v>727757</c:v>
                </c:pt>
                <c:pt idx="2">
                  <c:v>460488</c:v>
                </c:pt>
                <c:pt idx="3">
                  <c:v>3460</c:v>
                </c:pt>
                <c:pt idx="4">
                  <c:v>300363</c:v>
                </c:pt>
                <c:pt idx="5">
                  <c:v>1000</c:v>
                </c:pt>
                <c:pt idx="6">
                  <c:v>309852</c:v>
                </c:pt>
                <c:pt idx="7">
                  <c:v>90000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QUALI SARANNO LE ENTRATE EXTRA-TRIBUTARIE?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5146899606299213"/>
                  <c:y val="2.044137423465955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7.420041830708661E-2"/>
                  <c:y val="-2.658956529345694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6.1496985728346457E-2"/>
                  <c:y val="0.19562320400939937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6.3179995078740156E-2"/>
                  <c:y val="0.22788981127646338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34901396407480317"/>
                  <c:y val="7.250122585499349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Foglio1!$A$2:$A$7</c:f>
              <c:strCache>
                <c:ptCount val="6"/>
                <c:pt idx="0">
                  <c:v>Risorse da Fotovoltaico</c:v>
                </c:pt>
                <c:pt idx="1">
                  <c:v>Proventi da servizi pubblici e beni patrimoniali</c:v>
                </c:pt>
                <c:pt idx="2">
                  <c:v>Sanzioni edilizie, ambientali e del codice della strada</c:v>
                </c:pt>
                <c:pt idx="3">
                  <c:v>Rimborsi da altri enti, per convenzione segreteria, dipendente comandato presso altre amministrazione e quote mutui acquedotto</c:v>
                </c:pt>
                <c:pt idx="4">
                  <c:v>COSAP</c:v>
                </c:pt>
                <c:pt idx="5">
                  <c:v>Interessi attivi</c:v>
                </c:pt>
              </c:strCache>
            </c:strRef>
          </c:cat>
          <c:val>
            <c:numRef>
              <c:f>Foglio1!$B$2:$B$7</c:f>
              <c:numCache>
                <c:formatCode>_("€"* #,##0.00_);_("€"* \(#,##0.00\);_("€"* "-"??_);_(@_)</c:formatCode>
                <c:ptCount val="6"/>
                <c:pt idx="0">
                  <c:v>11000</c:v>
                </c:pt>
                <c:pt idx="1">
                  <c:v>289846</c:v>
                </c:pt>
                <c:pt idx="2">
                  <c:v>10000</c:v>
                </c:pt>
                <c:pt idx="3">
                  <c:v>105820</c:v>
                </c:pt>
                <c:pt idx="4">
                  <c:v>8000</c:v>
                </c:pt>
                <c:pt idx="5">
                  <c:v>200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QUALI SARANNO LE SPESE PREVISTE NEL 2019?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fld id="{F3D5FECE-68F8-42EA-9F91-C1078A128077}" type="CATEGORYNAME">
                      <a:rPr lang="it-IT" smtClean="0"/>
                      <a:pPr/>
                      <a:t>[NOME CATEGORIA]</a:t>
                    </a:fld>
                    <a:r>
                      <a:rPr lang="it-IT" smtClean="0"/>
                      <a:t> (di cui €</a:t>
                    </a:r>
                    <a:r>
                      <a:rPr lang="it-IT" baseline="0" smtClean="0"/>
                      <a:t> 16.724,95 di FPV)</a:t>
                    </a:r>
                    <a:r>
                      <a:rPr lang="it-IT" smtClean="0"/>
                      <a:t>)</a:t>
                    </a:r>
                    <a:r>
                      <a:rPr lang="it-IT" baseline="0" smtClean="0"/>
                      <a:t>; </a:t>
                    </a:r>
                    <a:fld id="{463C90C7-4464-47D4-A2F0-6D605280DFAD}" type="VALUE">
                      <a:rPr lang="it-IT" baseline="0"/>
                      <a:pPr/>
                      <a:t>[VALORE]</a:t>
                    </a:fld>
                    <a:r>
                      <a:rPr lang="it-IT" baseline="0" dirty="0"/>
                      <a:t>; </a:t>
                    </a:r>
                    <a:fld id="{858F101A-8082-4A33-BD98-925386964486}" type="PERCENTAGE">
                      <a:rPr lang="it-IT" baseline="0"/>
                      <a:pPr/>
                      <a:t>[PERCENTUALE]</a:t>
                    </a:fld>
                    <a:endParaRPr lang="it-IT" baseline="0" dirty="0"/>
                  </a:p>
                </c:rich>
              </c:tx>
              <c:dLblPos val="outEnd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996B68F2-DFD9-4AC1-955F-F6A851AEAB48}" type="CATEGORYNAME">
                      <a:rPr lang="it-IT"/>
                      <a:pPr/>
                      <a:t>[NOME CATEGORIA]</a:t>
                    </a:fld>
                    <a:r>
                      <a:rPr lang="it-IT" baseline="0" dirty="0"/>
                      <a:t>; </a:t>
                    </a:r>
                    <a:fld id="{9D905B05-59D9-4538-9BCC-E6F095DAE25D}" type="VALUE">
                      <a:rPr lang="it-IT" baseline="0" smtClean="0"/>
                      <a:pPr/>
                      <a:t>[VALORE]</a:t>
                    </a:fld>
                    <a:r>
                      <a:rPr lang="it-IT" baseline="0" dirty="0" smtClean="0"/>
                      <a:t>(di cui € 278.612,18 di FPV); </a:t>
                    </a:r>
                    <a:fld id="{0CE70EA4-9A7B-4941-AA64-8F4A4F28CA13}" type="PERCENTAGE">
                      <a:rPr lang="it-IT" baseline="0"/>
                      <a:pPr/>
                      <a:t>[PERCENTUALE]</a:t>
                    </a:fld>
                    <a:endParaRPr lang="it-IT" baseline="0" dirty="0" smtClean="0"/>
                  </a:p>
                </c:rich>
              </c:tx>
              <c:dLblPos val="outEnd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numFmt formatCode="0.0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Foglio1!$A$2:$A$5</c:f>
              <c:strCache>
                <c:ptCount val="3"/>
                <c:pt idx="0">
                  <c:v>Spese correnti</c:v>
                </c:pt>
                <c:pt idx="1">
                  <c:v>Spese investimenti</c:v>
                </c:pt>
                <c:pt idx="2">
                  <c:v>Quote capitale ammortamento mutui</c:v>
                </c:pt>
              </c:strCache>
            </c:strRef>
          </c:cat>
          <c:val>
            <c:numRef>
              <c:f>Foglio1!$B$2:$B$5</c:f>
              <c:numCache>
                <c:formatCode>_("€"* #,##0.00_);_("€"* \(#,##0.00\);_("€"* "-"??_);_(@_)</c:formatCode>
                <c:ptCount val="4"/>
                <c:pt idx="0">
                  <c:v>2863065.95</c:v>
                </c:pt>
                <c:pt idx="1">
                  <c:v>5290112.18</c:v>
                </c:pt>
                <c:pt idx="2">
                  <c:v>177679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COME SARANNO SUDDIVISE LE SPESE CORRENTI?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8.0711863863755511E-17"/>
                  <c:y val="3.564154595626539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0141511428862618"/>
                  <c:y val="-9.5044122550041292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2012580796571167E-2"/>
                  <c:y val="-1.188051531875516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3.3018871194856754E-2"/>
                  <c:y val="-2.138492757375929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5314467916056852E-2"/>
                  <c:y val="-7.365919497628199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2106919438114143E-2"/>
                  <c:y val="4.752206127502064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8710693677085492E-2"/>
                  <c:y val="-4.75220612750206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.23113209836399726"/>
                  <c:y val="4.752206127502064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overflow" horzOverflow="overflow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Foglio1!$A$2:$A$9</c:f>
              <c:strCache>
                <c:ptCount val="8"/>
                <c:pt idx="0">
                  <c:v>Acquisto di beni e servizi</c:v>
                </c:pt>
                <c:pt idx="1">
                  <c:v>Altre spese (rimborsi € 2.000,00, altri fondi  € 7.119,00, assicurazioni € 32.999,00)</c:v>
                </c:pt>
                <c:pt idx="2">
                  <c:v>Fondo crediti di difficile esazione</c:v>
                </c:pt>
                <c:pt idx="3">
                  <c:v>Fondo di riserva</c:v>
                </c:pt>
                <c:pt idx="4">
                  <c:v>Costi del personale (di cui FPV € 16.724,95, straordinario elettorale € 8.000,00)</c:v>
                </c:pt>
                <c:pt idx="5">
                  <c:v>Interessi passivi su mutui</c:v>
                </c:pt>
                <c:pt idx="6">
                  <c:v>Imposte e tasse</c:v>
                </c:pt>
                <c:pt idx="7">
                  <c:v>Trasferimenti</c:v>
                </c:pt>
              </c:strCache>
            </c:strRef>
          </c:cat>
          <c:val>
            <c:numRef>
              <c:f>Foglio1!$B$2:$B$9</c:f>
              <c:numCache>
                <c:formatCode>_("€"* #,##0.00_);_("€"* \(#,##0.00\);_("€"* "-"??_);_(@_)</c:formatCode>
                <c:ptCount val="8"/>
                <c:pt idx="0">
                  <c:v>1438590</c:v>
                </c:pt>
                <c:pt idx="1">
                  <c:v>42118</c:v>
                </c:pt>
                <c:pt idx="2">
                  <c:v>357945</c:v>
                </c:pt>
                <c:pt idx="3">
                  <c:v>15000</c:v>
                </c:pt>
                <c:pt idx="4">
                  <c:v>569045.94999999995</c:v>
                </c:pt>
                <c:pt idx="5">
                  <c:v>152645</c:v>
                </c:pt>
                <c:pt idx="6">
                  <c:v>77389</c:v>
                </c:pt>
                <c:pt idx="7">
                  <c:v>210333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COME SARANNO FINANZIATI GLI INVESTIMENTI?</c:v>
                </c:pt>
              </c:strCache>
            </c:strRef>
          </c:tx>
          <c:spPr>
            <a:ln w="12700"/>
          </c:spPr>
          <c:explosion val="2"/>
          <c:dPt>
            <c:idx val="0"/>
            <c:bubble3D val="0"/>
            <c:explosion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explosion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explosion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explosion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explosion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explosion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7.8943650484047043E-2"/>
                  <c:y val="4.4609461089161875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6.4282686822724006E-2"/>
                  <c:y val="8.566409951630760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4.6238423854941889E-2"/>
                  <c:y val="0.13714842568052019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5788730096809428"/>
                  <c:y val="-0.22397099406200166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2405430790350262"/>
                  <c:y val="5.763664375218372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6388321774320203E-3"/>
                  <c:y val="-3.129825328003103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Foglio1!$A$2:$A$7</c:f>
              <c:strCache>
                <c:ptCount val="6"/>
                <c:pt idx="0">
                  <c:v>Alienazione scuola primaria Mazzè</c:v>
                </c:pt>
                <c:pt idx="1">
                  <c:v>Concessioni Cimiteriali (di cui prevendite loculi € 85.000,00)</c:v>
                </c:pt>
                <c:pt idx="2">
                  <c:v>Proventi da concessioni edilizie</c:v>
                </c:pt>
                <c:pt idx="3">
                  <c:v>Contributo per nuovo edificio scolastico</c:v>
                </c:pt>
                <c:pt idx="4">
                  <c:v>Mutuo per nuovo edificio scolastico - Scuola primaria Mazzè</c:v>
                </c:pt>
                <c:pt idx="5">
                  <c:v>Contributo regionale</c:v>
                </c:pt>
              </c:strCache>
            </c:strRef>
          </c:cat>
          <c:val>
            <c:numRef>
              <c:f>Foglio1!$B$2:$B$7</c:f>
              <c:numCache>
                <c:formatCode>_("€"* #,##0.00_);_("€"* \(#,##0.00\);_("€"* "-"??_);_(@_)</c:formatCode>
                <c:ptCount val="6"/>
                <c:pt idx="0">
                  <c:v>550000</c:v>
                </c:pt>
                <c:pt idx="1">
                  <c:v>135000</c:v>
                </c:pt>
                <c:pt idx="2">
                  <c:v>82203</c:v>
                </c:pt>
                <c:pt idx="3">
                  <c:v>3911297</c:v>
                </c:pt>
                <c:pt idx="4">
                  <c:v>283000</c:v>
                </c:pt>
                <c:pt idx="5">
                  <c:v>50000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0.01803</cdr:x>
      <cdr:y>0.8499</cdr:y>
    </cdr:from>
    <cdr:to>
      <cdr:x>0.21727</cdr:x>
      <cdr:y>1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206828" y="4985655"/>
          <a:ext cx="2286000" cy="8805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it-IT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3" y="1"/>
            <a:ext cx="2982117" cy="481090"/>
          </a:xfrm>
          <a:prstGeom prst="rect">
            <a:avLst/>
          </a:prstGeom>
          <a:noFill/>
          <a:ln>
            <a:noFill/>
          </a:ln>
        </p:spPr>
        <p:txBody>
          <a:bodyPr vert="horz" wrap="square" lIns="91504" tIns="45747" rIns="91504" bIns="45747" anchor="t" anchorCtr="0" compatLnSpc="1">
            <a:noAutofit/>
          </a:bodyPr>
          <a:lstStyle/>
          <a:p>
            <a:pPr marL="0" marR="0" lvl="0" indent="0" algn="l" defTabSz="91506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200" b="0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quarter" idx="1"/>
          </p:nvPr>
        </p:nvSpPr>
        <p:spPr>
          <a:xfrm>
            <a:off x="3898108" y="1"/>
            <a:ext cx="2982117" cy="481090"/>
          </a:xfrm>
          <a:prstGeom prst="rect">
            <a:avLst/>
          </a:prstGeom>
          <a:noFill/>
          <a:ln>
            <a:noFill/>
          </a:ln>
        </p:spPr>
        <p:txBody>
          <a:bodyPr vert="horz" wrap="square" lIns="91504" tIns="45747" rIns="91504" bIns="45747" anchor="t" anchorCtr="0" compatLnSpc="1">
            <a:noAutofit/>
          </a:bodyPr>
          <a:lstStyle/>
          <a:p>
            <a:pPr marL="0" marR="0" lvl="0" indent="0" algn="r" defTabSz="91506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269FD8B-9BB6-4CBB-BAB3-FF67A926EFE2}" type="datetime1">
              <a:rPr lang="it-IT" sz="1200" b="0" i="0" u="none" strike="noStrike" kern="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5067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18/02/2019</a:t>
            </a:fld>
            <a:endParaRPr lang="it-IT" sz="1200" b="0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2"/>
          </p:nvPr>
        </p:nvSpPr>
        <p:spPr>
          <a:xfrm>
            <a:off x="3" y="9107409"/>
            <a:ext cx="2982117" cy="481090"/>
          </a:xfrm>
          <a:prstGeom prst="rect">
            <a:avLst/>
          </a:prstGeom>
          <a:noFill/>
          <a:ln>
            <a:noFill/>
          </a:ln>
        </p:spPr>
        <p:txBody>
          <a:bodyPr vert="horz" wrap="square" lIns="91504" tIns="45747" rIns="91504" bIns="45747" anchor="b" anchorCtr="0" compatLnSpc="1">
            <a:noAutofit/>
          </a:bodyPr>
          <a:lstStyle/>
          <a:p>
            <a:pPr marL="0" marR="0" lvl="0" indent="0" algn="l" defTabSz="91506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200" b="0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3"/>
          </p:nvPr>
        </p:nvSpPr>
        <p:spPr>
          <a:xfrm>
            <a:off x="3898108" y="9107409"/>
            <a:ext cx="2982117" cy="481090"/>
          </a:xfrm>
          <a:prstGeom prst="rect">
            <a:avLst/>
          </a:prstGeom>
          <a:noFill/>
          <a:ln>
            <a:noFill/>
          </a:ln>
        </p:spPr>
        <p:txBody>
          <a:bodyPr vert="horz" wrap="square" lIns="91504" tIns="45747" rIns="91504" bIns="45747" anchor="b" anchorCtr="0" compatLnSpc="1">
            <a:noAutofit/>
          </a:bodyPr>
          <a:lstStyle/>
          <a:p>
            <a:pPr marL="0" marR="0" lvl="0" indent="0" algn="r" defTabSz="91506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9AFEA51-356F-4484-97A9-B2DA741BA23A}" type="slidenum">
              <a:t>‹N›</a:t>
            </a:fld>
            <a:endParaRPr lang="it-IT" sz="1200" b="0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74755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 txBox="1">
            <a:spLocks noGrp="1"/>
          </p:cNvSpPr>
          <p:nvPr>
            <p:ph type="hdr" sz="quarter"/>
          </p:nvPr>
        </p:nvSpPr>
        <p:spPr>
          <a:xfrm>
            <a:off x="4" y="0"/>
            <a:ext cx="2982866" cy="479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504" tIns="45747" rIns="91504" bIns="45747" anchor="t" anchorCtr="0" compatLnSpc="1">
            <a:noAutofit/>
          </a:bodyPr>
          <a:lstStyle>
            <a:lvl1pPr marL="0" marR="0" lvl="0" indent="0" algn="l" defTabSz="91506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3" name="Segnaposto data 2"/>
          <p:cNvSpPr txBox="1">
            <a:spLocks noGrp="1"/>
          </p:cNvSpPr>
          <p:nvPr>
            <p:ph type="dt" idx="1"/>
          </p:nvPr>
        </p:nvSpPr>
        <p:spPr>
          <a:xfrm>
            <a:off x="3897341" y="0"/>
            <a:ext cx="2982866" cy="479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504" tIns="45747" rIns="91504" bIns="45747" anchor="t" anchorCtr="0" compatLnSpc="1">
            <a:noAutofit/>
          </a:bodyPr>
          <a:lstStyle>
            <a:lvl1pPr marL="0" marR="0" lvl="0" indent="0" algn="r" defTabSz="91506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7D60888-4862-4409-B7D8-B49D69857944}" type="datetime1">
              <a:rPr lang="it-IT"/>
              <a:pPr lvl="0"/>
              <a:t>18/02/2019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566738" y="1200150"/>
            <a:ext cx="5748337" cy="3233738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Segnaposto note 4"/>
          <p:cNvSpPr txBox="1">
            <a:spLocks noGrp="1"/>
          </p:cNvSpPr>
          <p:nvPr>
            <p:ph type="body" sz="quarter" idx="3"/>
          </p:nvPr>
        </p:nvSpPr>
        <p:spPr>
          <a:xfrm>
            <a:off x="687864" y="4614076"/>
            <a:ext cx="5506096" cy="3775293"/>
          </a:xfrm>
          <a:prstGeom prst="rect">
            <a:avLst/>
          </a:prstGeom>
          <a:noFill/>
          <a:ln>
            <a:noFill/>
          </a:ln>
        </p:spPr>
        <p:txBody>
          <a:bodyPr vert="horz" wrap="square" lIns="91504" tIns="45747" rIns="91504" bIns="45747" anchor="t" anchorCtr="0" compatLnSpc="1">
            <a:no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4"/>
          </p:nvPr>
        </p:nvSpPr>
        <p:spPr>
          <a:xfrm>
            <a:off x="4" y="9108538"/>
            <a:ext cx="2982866" cy="479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504" tIns="45747" rIns="91504" bIns="45747" anchor="b" anchorCtr="0" compatLnSpc="1">
            <a:noAutofit/>
          </a:bodyPr>
          <a:lstStyle>
            <a:lvl1pPr marL="0" marR="0" lvl="0" indent="0" algn="l" defTabSz="91506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5"/>
          </p:nvPr>
        </p:nvSpPr>
        <p:spPr>
          <a:xfrm>
            <a:off x="3897341" y="9108538"/>
            <a:ext cx="2982866" cy="479958"/>
          </a:xfrm>
          <a:prstGeom prst="rect">
            <a:avLst/>
          </a:prstGeom>
          <a:noFill/>
          <a:ln>
            <a:noFill/>
          </a:ln>
        </p:spPr>
        <p:txBody>
          <a:bodyPr vert="horz" wrap="square" lIns="91504" tIns="45747" rIns="91504" bIns="45747" anchor="b" anchorCtr="0" compatLnSpc="1">
            <a:noAutofit/>
          </a:bodyPr>
          <a:lstStyle>
            <a:lvl1pPr marL="0" marR="0" lvl="0" indent="0" algn="r" defTabSz="91506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6FB9BBB6-FA41-4DD4-9E0E-861C369392B4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6666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it-IT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it-IT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it-IT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it-IT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it-IT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566738" y="1200150"/>
            <a:ext cx="5748337" cy="3233738"/>
          </a:xfrm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 txBox="1"/>
          <p:nvPr/>
        </p:nvSpPr>
        <p:spPr>
          <a:xfrm>
            <a:off x="3897341" y="9108538"/>
            <a:ext cx="2982866" cy="4799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504" tIns="45747" rIns="91504" bIns="45747" anchor="b" anchorCtr="0" compatLnSpc="1">
            <a:noAutofit/>
          </a:bodyPr>
          <a:lstStyle/>
          <a:p>
            <a:pPr marL="0" marR="0" lvl="0" indent="0" algn="r" defTabSz="91506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34A3A11-F8B4-4C63-9781-45325AE590F7}" type="slidenum">
              <a:t>1</a:t>
            </a:fld>
            <a:endParaRPr lang="it-IT" sz="1200" b="0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7859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566738" y="1200150"/>
            <a:ext cx="5748337" cy="3233738"/>
          </a:xfrm>
        </p:spPr>
      </p:sp>
      <p:sp>
        <p:nvSpPr>
          <p:cNvPr id="3" name="Segnaposto not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 txBox="1"/>
          <p:nvPr/>
        </p:nvSpPr>
        <p:spPr>
          <a:xfrm>
            <a:off x="3897341" y="9108538"/>
            <a:ext cx="2982866" cy="47995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504" tIns="45747" rIns="91504" bIns="45747" anchor="b" anchorCtr="0" compatLnSpc="1">
            <a:noAutofit/>
          </a:bodyPr>
          <a:lstStyle/>
          <a:p>
            <a:pPr marL="0" marR="0" lvl="0" indent="0" algn="r" defTabSz="915067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C8BAB28-373C-41CE-A819-5AADC02E295C}" type="slidenum">
              <a:t>2</a:t>
            </a:fld>
            <a:endParaRPr lang="it-IT" sz="1200" b="0" i="0" u="none" strike="noStrike" kern="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7980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11/07/2017</a:t>
            </a:r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0FFCE97-81FC-4BD6-A488-BC0EB5122F92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8937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11/07/2017</a:t>
            </a:r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36984D5-6D63-4928-BCDC-BF256F5936AC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7770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11/07/2017</a:t>
            </a:r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9607769-B335-4131-97ED-4707AB7DEDAB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3301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11/07/2017</a:t>
            </a:r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17B048A-DD38-4EAB-BCFD-31C375102C2F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46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11/07/2017</a:t>
            </a:r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BD84437-8736-4376-8E8C-614F456D418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401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11/07/2017</a:t>
            </a:r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DA3E671-B756-47F6-B71E-86E2927B8851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41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11/07/2017</a:t>
            </a:r>
          </a:p>
        </p:txBody>
      </p:sp>
      <p:sp>
        <p:nvSpPr>
          <p:cNvPr id="8" name="Segnaposto piè di pagina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9" name="Segnaposto numero diapositiva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691F9F-E526-45EA-8504-2098B250B10F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068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11/07/2017</a:t>
            </a:r>
          </a:p>
        </p:txBody>
      </p:sp>
      <p:sp>
        <p:nvSpPr>
          <p:cNvPr id="4" name="Segnaposto piè di pagina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5" name="Segnaposto numero diapositiva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12023B-F0E8-4EAD-B5D6-0AE6D709E628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0604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11/07/2017</a:t>
            </a:r>
          </a:p>
        </p:txBody>
      </p:sp>
      <p:sp>
        <p:nvSpPr>
          <p:cNvPr id="3" name="Segnaposto piè di pagina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4" name="Segnaposto numero diapositiva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D6C8AC0-7688-482F-AA55-0ACDA43BB6F5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81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11/07/2017</a:t>
            </a:r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C3A9287-0D69-434B-A08D-D7B9037C82FD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881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it-IT"/>
          </a:p>
        </p:txBody>
      </p:sp>
      <p:sp>
        <p:nvSpPr>
          <p:cNvPr id="4" name="Segnaposto testo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it-IT"/>
              <a:t>11/07/2017</a:t>
            </a:r>
          </a:p>
        </p:txBody>
      </p:sp>
      <p:sp>
        <p:nvSpPr>
          <p:cNvPr id="6" name="Segnaposto piè di pagina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it-IT"/>
          </a:p>
        </p:txBody>
      </p:sp>
      <p:sp>
        <p:nvSpPr>
          <p:cNvPr id="7" name="Segnaposto numero diapos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E60DABF-8E63-416C-A7F4-AA336F1F60B0}" type="slidenum"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79208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r>
              <a:rPr lang="it-IT"/>
              <a:t>11/07/2017</a:t>
            </a:r>
          </a:p>
        </p:txBody>
      </p:sp>
      <p:sp>
        <p:nvSpPr>
          <p:cNvPr id="5" name="Segnaposto piè di pagina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it-IT"/>
          </a:p>
        </p:txBody>
      </p:sp>
      <p:sp>
        <p:nvSpPr>
          <p:cNvPr id="6" name="Segnaposto numero diapositiva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it-I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4BDA4F75-537A-4382-AE93-680D84C92387}" type="slidenum"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9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it-IT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9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it-IT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9" marR="0" lvl="1" indent="-228600" algn="l" defTabSz="914409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18" marR="0" lvl="2" indent="-228600" algn="l" defTabSz="914409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18" marR="0" lvl="3" indent="-228600" algn="l" defTabSz="914409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1801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27" marR="0" lvl="4" indent="-228600" algn="l" defTabSz="914409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it-IT" sz="1801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Risultati immagini per comune di mazzè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5010509" y="1147764"/>
            <a:ext cx="1695453" cy="1857374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3" name="CasellaDiTesto 5"/>
          <p:cNvSpPr txBox="1"/>
          <p:nvPr/>
        </p:nvSpPr>
        <p:spPr>
          <a:xfrm>
            <a:off x="3114391" y="543208"/>
            <a:ext cx="5953411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4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COMUNE DI MAZZE’</a:t>
            </a:r>
          </a:p>
        </p:txBody>
      </p:sp>
      <p:sp>
        <p:nvSpPr>
          <p:cNvPr id="4" name="CasellaDiTesto 6"/>
          <p:cNvSpPr txBox="1"/>
          <p:nvPr/>
        </p:nvSpPr>
        <p:spPr>
          <a:xfrm>
            <a:off x="2212116" y="3082908"/>
            <a:ext cx="7292239" cy="83099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4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IL BILANCIO </a:t>
            </a:r>
            <a:r>
              <a:rPr lang="it-IT" sz="4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2019</a:t>
            </a:r>
            <a:endParaRPr lang="it-IT" sz="48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egnaposto numero diapositiva 7"/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EC7F8E97-42E6-4199-9ACD-58DFA8B736EB}" type="slidenum">
              <a:t>1</a:t>
            </a:fld>
            <a:endParaRPr lang="it-IT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pic>
        <p:nvPicPr>
          <p:cNvPr id="6" name="Picture 4" descr="Risultati immagini per bilancia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621310" y="3971038"/>
            <a:ext cx="6735122" cy="2672663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884712" y="827312"/>
            <a:ext cx="6139546" cy="46166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COSA SI PAGA CON LE ENTRATE CORRENTI?</a:t>
            </a:r>
          </a:p>
        </p:txBody>
      </p:sp>
      <p:sp>
        <p:nvSpPr>
          <p:cNvPr id="3" name="Segnaposto numero diapositiva 6"/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8688D40-CA44-41BA-BFA9-F472BECACA2A}" type="slidenum">
              <a:t>10</a:t>
            </a:fld>
            <a:endParaRPr lang="it-IT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pic>
        <p:nvPicPr>
          <p:cNvPr id="4" name="Picture 4" descr="Risultati immagini per bilancia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941511" y="2264228"/>
            <a:ext cx="10051075" cy="398852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CasellaDiTesto 7"/>
          <p:cNvSpPr txBox="1"/>
          <p:nvPr/>
        </p:nvSpPr>
        <p:spPr>
          <a:xfrm>
            <a:off x="2368286" y="4022409"/>
            <a:ext cx="1879119" cy="646334"/>
          </a:xfrm>
          <a:prstGeom prst="rect">
            <a:avLst/>
          </a:prstGeom>
          <a:solidFill>
            <a:srgbClr val="DEEBF7"/>
          </a:solidFill>
          <a:ln w="9528" cap="flat">
            <a:solidFill>
              <a:srgbClr val="5B9BD5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ENTRATE CORRENTI</a:t>
            </a:r>
          </a:p>
        </p:txBody>
      </p:sp>
      <p:sp>
        <p:nvSpPr>
          <p:cNvPr id="6" name="CasellaDiTesto 8"/>
          <p:cNvSpPr txBox="1"/>
          <p:nvPr/>
        </p:nvSpPr>
        <p:spPr>
          <a:xfrm>
            <a:off x="6629400" y="3745409"/>
            <a:ext cx="2394859" cy="923333"/>
          </a:xfrm>
          <a:prstGeom prst="rect">
            <a:avLst/>
          </a:prstGeom>
          <a:solidFill>
            <a:srgbClr val="DEEBF7"/>
          </a:solidFill>
          <a:ln w="9528" cap="flat">
            <a:solidFill>
              <a:srgbClr val="5B9BD5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SPESE CORRENTI E QUOTA CAPITALE MUTUI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273631" y="684108"/>
            <a:ext cx="9067803" cy="120033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COME SI INVESTONO LE ENTRATE DA ONERI DI URBANIZZAZIONE E VENDITA LOCULI?</a:t>
            </a:r>
          </a:p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2400" b="1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Segnaposto numero diapositiva 6"/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3DBEA5C-099D-417E-A985-463948454C71}" type="slidenum">
              <a:t>11</a:t>
            </a:fld>
            <a:endParaRPr lang="it-IT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pic>
        <p:nvPicPr>
          <p:cNvPr id="4" name="Picture 4" descr="Risultati immagini per bilancia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058573" y="2253346"/>
            <a:ext cx="9900675" cy="3928838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CasellaDiTesto 7"/>
          <p:cNvSpPr txBox="1"/>
          <p:nvPr/>
        </p:nvSpPr>
        <p:spPr>
          <a:xfrm>
            <a:off x="2423406" y="3735781"/>
            <a:ext cx="2220684" cy="923333"/>
          </a:xfrm>
          <a:prstGeom prst="rect">
            <a:avLst/>
          </a:prstGeom>
          <a:solidFill>
            <a:srgbClr val="DEEBF7"/>
          </a:solidFill>
          <a:ln w="9528" cap="flat">
            <a:solidFill>
              <a:srgbClr val="5B9BD5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VENDITA LOCULI E ONERI DI URBANIZZAZIONE</a:t>
            </a:r>
          </a:p>
        </p:txBody>
      </p:sp>
      <p:sp>
        <p:nvSpPr>
          <p:cNvPr id="6" name="CasellaDiTesto 8"/>
          <p:cNvSpPr txBox="1"/>
          <p:nvPr/>
        </p:nvSpPr>
        <p:spPr>
          <a:xfrm>
            <a:off x="5540834" y="2858615"/>
            <a:ext cx="4441368" cy="2031325"/>
          </a:xfrm>
          <a:prstGeom prst="rect">
            <a:avLst/>
          </a:prstGeom>
          <a:solidFill>
            <a:srgbClr val="DEEBF7"/>
          </a:solidFill>
          <a:ln w="9528" cap="flat">
            <a:solidFill>
              <a:srgbClr val="5B9BD5"/>
            </a:solidFill>
            <a:prstDash val="solid"/>
            <a:miter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1800" b="1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SVILUPPO SOFTWARE, </a:t>
            </a:r>
            <a:r>
              <a:rPr lang="it-IT" sz="1800" b="1" i="0" u="none" strike="noStrike" kern="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SPESE </a:t>
            </a:r>
            <a:r>
              <a:rPr lang="it-IT" sz="1800" b="1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PROGETTAZIONE OPERE PUBBLICHE, CONTRIBUZIONE EDIFICI DI CULTO, </a:t>
            </a:r>
            <a:r>
              <a:rPr lang="it-IT" sz="1800" b="1" i="0" u="none" strike="noStrike" kern="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NUOVO EDIFICIO SCOLASTICO, MANUTENZIONE </a:t>
            </a:r>
            <a:r>
              <a:rPr lang="it-IT" sz="1800" b="1" i="0" u="none" strike="noStrike" kern="0" cap="none" spc="0" baseline="0" dirty="0">
                <a:solidFill>
                  <a:srgbClr val="000000"/>
                </a:solidFill>
                <a:uFillTx/>
                <a:latin typeface="Calibri"/>
              </a:rPr>
              <a:t>STRAORDINARIA </a:t>
            </a:r>
            <a:r>
              <a:rPr lang="it-IT" sz="1800" b="1" i="0" u="none" strike="noStrike" kern="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STRADE, RISTRUTTURAZIONE BLOCCO LOCULI CIMITERO TONENGO</a:t>
            </a:r>
            <a:endParaRPr lang="it-IT" sz="1800" b="1" i="0" u="none" strike="noStrike" kern="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3"/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EA24D3A-A9EF-45D5-9BCC-130E4C472EEF}" type="slidenum">
              <a:t>12</a:t>
            </a:fld>
            <a:endParaRPr lang="it-IT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sp>
        <p:nvSpPr>
          <p:cNvPr id="3" name="AutoShape 2" descr="Risultati immagini per bilancia"/>
          <p:cNvSpPr/>
          <p:nvPr/>
        </p:nvSpPr>
        <p:spPr>
          <a:xfrm>
            <a:off x="314663" y="-475231"/>
            <a:ext cx="396081" cy="396081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it-IT" sz="18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4" name="Picture 4" descr="Risultati immagini per bilancia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574639" y="2090071"/>
            <a:ext cx="6735122" cy="2672663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CasellaDiTesto 6"/>
          <p:cNvSpPr txBox="1"/>
          <p:nvPr/>
        </p:nvSpPr>
        <p:spPr>
          <a:xfrm>
            <a:off x="2764971" y="1088574"/>
            <a:ext cx="6161318" cy="646334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6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ALLA FINE DEI CONTI….</a:t>
            </a:r>
          </a:p>
        </p:txBody>
      </p:sp>
      <p:sp>
        <p:nvSpPr>
          <p:cNvPr id="6" name="CasellaDiTesto 7"/>
          <p:cNvSpPr txBox="1"/>
          <p:nvPr/>
        </p:nvSpPr>
        <p:spPr>
          <a:xfrm>
            <a:off x="2373087" y="5267154"/>
            <a:ext cx="7456712" cy="58477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32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LE ENTRATE CORRISPONDONO ALLE SPESE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 noGrp="1"/>
          </p:cNvSpPr>
          <p:nvPr>
            <p:ph type="title"/>
          </p:nvPr>
        </p:nvSpPr>
        <p:spPr/>
        <p:txBody>
          <a:bodyPr anchorCtr="1"/>
          <a:lstStyle/>
          <a:p>
            <a:pPr lvl="0" algn="ctr"/>
            <a:r>
              <a:rPr lang="it-IT" sz="7200" b="1" dirty="0"/>
              <a:t>ENTRATE </a:t>
            </a:r>
            <a:r>
              <a:rPr lang="it-IT" sz="7200" b="1" dirty="0" smtClean="0"/>
              <a:t>2019</a:t>
            </a:r>
            <a:endParaRPr lang="it-IT" sz="7200" b="1" dirty="0"/>
          </a:p>
        </p:txBody>
      </p:sp>
      <p:pic>
        <p:nvPicPr>
          <p:cNvPr id="3" name="Picture 2" descr="Risultati immagini per ENTRATE SOLDI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3470961" y="1545025"/>
            <a:ext cx="4879979" cy="4744419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Segnaposto numero diapositiva 3"/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57A8610-014B-4D78-88BD-4453780B79CB}" type="slidenum">
              <a:t>2</a:t>
            </a:fld>
            <a:endParaRPr lang="it-IT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Grafico 21"/>
          <p:cNvGraphicFramePr/>
          <p:nvPr>
            <p:extLst>
              <p:ext uri="{D42A27DB-BD31-4B8C-83A1-F6EECF244321}">
                <p14:modId xmlns:p14="http://schemas.microsoft.com/office/powerpoint/2010/main" val="877746435"/>
              </p:ext>
            </p:extLst>
          </p:nvPr>
        </p:nvGraphicFramePr>
        <p:xfrm>
          <a:off x="152400" y="261257"/>
          <a:ext cx="11713029" cy="5852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CasellaDiTesto 1"/>
          <p:cNvSpPr txBox="1"/>
          <p:nvPr/>
        </p:nvSpPr>
        <p:spPr>
          <a:xfrm>
            <a:off x="451756" y="6253970"/>
            <a:ext cx="11114315" cy="4770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500" b="1" dirty="0" smtClean="0"/>
              <a:t>TOTALE ENTRATE (escluse Partite di Giro ed Anticipazioni di Cassa): </a:t>
            </a:r>
            <a:r>
              <a:rPr lang="it-IT" sz="2500" b="1" dirty="0">
                <a:solidFill>
                  <a:srgbClr val="000000"/>
                </a:solidFill>
              </a:rPr>
              <a:t>€8.330.857,13 </a:t>
            </a:r>
            <a:endParaRPr lang="it-IT" sz="25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egnaposto numero diapositiva 9"/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4CDBFDC2-A49F-47C9-96C1-D0E20AF02B78}" type="slidenum">
              <a:t>4</a:t>
            </a:fld>
            <a:endParaRPr lang="it-IT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graphicFrame>
        <p:nvGraphicFramePr>
          <p:cNvPr id="5" name="Grafico 4"/>
          <p:cNvGraphicFramePr/>
          <p:nvPr>
            <p:extLst>
              <p:ext uri="{D42A27DB-BD31-4B8C-83A1-F6EECF244321}">
                <p14:modId xmlns:p14="http://schemas.microsoft.com/office/powerpoint/2010/main" val="1610716181"/>
              </p:ext>
            </p:extLst>
          </p:nvPr>
        </p:nvGraphicFramePr>
        <p:xfrm>
          <a:off x="337457" y="228600"/>
          <a:ext cx="11473542" cy="55657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asellaDiTesto 5"/>
          <p:cNvSpPr txBox="1"/>
          <p:nvPr/>
        </p:nvSpPr>
        <p:spPr>
          <a:xfrm>
            <a:off x="337456" y="5794392"/>
            <a:ext cx="11473543" cy="4770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500" b="1" dirty="0" smtClean="0"/>
              <a:t>TOTALE ENTRATE TRIBUTARIE:€ 2.580.823,00</a:t>
            </a:r>
            <a:endParaRPr lang="it-IT" sz="25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numero diapositiva 12"/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B8747D2-72FC-4A9D-AB65-F12CB24079FD}" type="slidenum">
              <a:t>5</a:t>
            </a:fld>
            <a:endParaRPr lang="it-IT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graphicFrame>
        <p:nvGraphicFramePr>
          <p:cNvPr id="6" name="Grafico 5"/>
          <p:cNvGraphicFramePr/>
          <p:nvPr>
            <p:extLst>
              <p:ext uri="{D42A27DB-BD31-4B8C-83A1-F6EECF244321}">
                <p14:modId xmlns:p14="http://schemas.microsoft.com/office/powerpoint/2010/main" val="1020691481"/>
              </p:ext>
            </p:extLst>
          </p:nvPr>
        </p:nvGraphicFramePr>
        <p:xfrm>
          <a:off x="435429" y="152401"/>
          <a:ext cx="11212285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CasellaDiTesto 6"/>
          <p:cNvSpPr txBox="1"/>
          <p:nvPr/>
        </p:nvSpPr>
        <p:spPr>
          <a:xfrm>
            <a:off x="435428" y="5648465"/>
            <a:ext cx="11212286" cy="4770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500" b="1" dirty="0" smtClean="0"/>
              <a:t>TOTALE ENTRATE EXTRA-TRIBUTARIE: € 424.866,00</a:t>
            </a:r>
            <a:endParaRPr lang="it-IT" sz="25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76596" y="718453"/>
            <a:ext cx="5094515" cy="1230087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72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SPESE </a:t>
            </a:r>
            <a:r>
              <a:rPr lang="it-IT" sz="72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2019</a:t>
            </a:r>
            <a:endParaRPr lang="it-IT" sz="72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596" y="2090053"/>
            <a:ext cx="5236028" cy="418882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Segnaposto numero diapositiva 3"/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2D5239B-96E5-4FDD-8EA3-6CD0CE1BFC66}" type="slidenum">
              <a:t>6</a:t>
            </a:fld>
            <a:endParaRPr lang="it-IT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5"/>
          <p:cNvSpPr txBox="1"/>
          <p:nvPr/>
        </p:nvSpPr>
        <p:spPr>
          <a:xfrm>
            <a:off x="315680" y="5692529"/>
            <a:ext cx="11408233" cy="477054"/>
          </a:xfrm>
          <a:prstGeom prst="rect">
            <a:avLst/>
          </a:prstGeom>
          <a:noFill/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lvl="0" algn="ctr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TOTALE </a:t>
            </a:r>
            <a:r>
              <a:rPr lang="it-IT" sz="25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SPESE </a:t>
            </a:r>
            <a:r>
              <a:rPr lang="it-IT" sz="2400" b="1" dirty="0"/>
              <a:t>(escluse Partite di Giro ed Anticipazioni di Cassa</a:t>
            </a:r>
            <a:r>
              <a:rPr lang="it-IT" sz="2400" b="1" dirty="0" smtClean="0"/>
              <a:t>):</a:t>
            </a:r>
            <a:r>
              <a:rPr lang="it-IT" sz="24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 €8.330.857,13 </a:t>
            </a:r>
            <a:endParaRPr lang="it-IT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Segnaposto numero diapositiva 7"/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D1D4F71-C30F-4703-8028-8132A9034726}" type="slidenum">
              <a:t>7</a:t>
            </a:fld>
            <a:endParaRPr lang="it-IT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graphicFrame>
        <p:nvGraphicFramePr>
          <p:cNvPr id="15" name="Grafico 14"/>
          <p:cNvGraphicFramePr/>
          <p:nvPr>
            <p:extLst>
              <p:ext uri="{D42A27DB-BD31-4B8C-83A1-F6EECF244321}">
                <p14:modId xmlns:p14="http://schemas.microsoft.com/office/powerpoint/2010/main" val="1538673215"/>
              </p:ext>
            </p:extLst>
          </p:nvPr>
        </p:nvGraphicFramePr>
        <p:xfrm>
          <a:off x="489853" y="228601"/>
          <a:ext cx="11234061" cy="5279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5"/>
          <p:cNvSpPr txBox="1"/>
          <p:nvPr/>
        </p:nvSpPr>
        <p:spPr>
          <a:xfrm>
            <a:off x="236491" y="5892576"/>
            <a:ext cx="11618052" cy="461665"/>
          </a:xfrm>
          <a:prstGeom prst="rect">
            <a:avLst/>
          </a:prstGeom>
          <a:noFill/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TOTALE SPESE CORRENTI: € </a:t>
            </a:r>
            <a:r>
              <a:rPr lang="it-IT" sz="24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2.863.065,95</a:t>
            </a:r>
            <a:endParaRPr lang="it-IT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graphicFrame>
        <p:nvGraphicFramePr>
          <p:cNvPr id="24" name="Grafico 23"/>
          <p:cNvGraphicFramePr/>
          <p:nvPr>
            <p:extLst>
              <p:ext uri="{D42A27DB-BD31-4B8C-83A1-F6EECF244321}">
                <p14:modId xmlns:p14="http://schemas.microsoft.com/office/powerpoint/2010/main" val="151688116"/>
              </p:ext>
            </p:extLst>
          </p:nvPr>
        </p:nvGraphicFramePr>
        <p:xfrm>
          <a:off x="315687" y="304801"/>
          <a:ext cx="11538856" cy="53448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5"/>
          <p:cNvSpPr txBox="1"/>
          <p:nvPr/>
        </p:nvSpPr>
        <p:spPr>
          <a:xfrm>
            <a:off x="433503" y="5894686"/>
            <a:ext cx="11261197" cy="461665"/>
          </a:xfrm>
          <a:prstGeom prst="rect">
            <a:avLst/>
          </a:prstGeom>
          <a:noFill/>
          <a:ln w="9528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it-IT" sz="2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TOTALE </a:t>
            </a:r>
            <a:r>
              <a:rPr lang="it-IT" sz="24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INVESTIMENTI</a:t>
            </a:r>
            <a:r>
              <a:rPr lang="it-IT" sz="2400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:  </a:t>
            </a:r>
            <a:r>
              <a:rPr lang="it-IT" sz="24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€ </a:t>
            </a:r>
            <a:r>
              <a:rPr lang="it-IT" sz="2400" b="1" i="0" u="none" strike="noStrike" kern="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5</a:t>
            </a:r>
            <a:r>
              <a:rPr lang="it-IT" sz="24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.290.112,18 (di cui € 278.612,18 di</a:t>
            </a:r>
            <a:r>
              <a:rPr lang="it-IT" sz="2400" b="1" i="0" u="none" strike="noStrike" kern="1200" cap="none" spc="0" dirty="0" smtClean="0">
                <a:solidFill>
                  <a:srgbClr val="000000"/>
                </a:solidFill>
                <a:uFillTx/>
                <a:latin typeface="Calibri"/>
              </a:rPr>
              <a:t> FPV</a:t>
            </a:r>
            <a:r>
              <a:rPr lang="it-IT" sz="2400" b="1" i="0" u="none" strike="noStrike" kern="1200" cap="none" spc="0" baseline="0" dirty="0" smtClean="0">
                <a:solidFill>
                  <a:srgbClr val="000000"/>
                </a:solidFill>
                <a:uFillTx/>
                <a:latin typeface="Calibri"/>
              </a:rPr>
              <a:t>)</a:t>
            </a:r>
            <a:endParaRPr lang="it-IT" sz="2400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Segnaposto numero diapositiva 8"/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9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B313A06-ACE5-428E-BB12-14B3D4572B3C}" type="slidenum">
              <a:t>9</a:t>
            </a:fld>
            <a:endParaRPr lang="it-IT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  <p:graphicFrame>
        <p:nvGraphicFramePr>
          <p:cNvPr id="19" name="Grafico 18"/>
          <p:cNvGraphicFramePr/>
          <p:nvPr>
            <p:extLst>
              <p:ext uri="{D42A27DB-BD31-4B8C-83A1-F6EECF244321}">
                <p14:modId xmlns:p14="http://schemas.microsoft.com/office/powerpoint/2010/main" val="351760686"/>
              </p:ext>
            </p:extLst>
          </p:nvPr>
        </p:nvGraphicFramePr>
        <p:xfrm>
          <a:off x="433503" y="127591"/>
          <a:ext cx="11261197" cy="5767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Office%20Theme</Template>
  <TotalTime>1753</TotalTime>
  <Words>411</Words>
  <Application>Microsoft Office PowerPoint</Application>
  <PresentationFormat>Widescreen</PresentationFormat>
  <Paragraphs>74</Paragraphs>
  <Slides>12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di Office</vt:lpstr>
      <vt:lpstr>Presentazione standard di PowerPoint</vt:lpstr>
      <vt:lpstr>ENTRATE 2019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Francesca Bertagna</dc:creator>
  <cp:lastModifiedBy>ufftributi</cp:lastModifiedBy>
  <cp:revision>102</cp:revision>
  <cp:lastPrinted>2019-02-18T09:27:12Z</cp:lastPrinted>
  <dcterms:created xsi:type="dcterms:W3CDTF">2017-07-06T15:25:31Z</dcterms:created>
  <dcterms:modified xsi:type="dcterms:W3CDTF">2019-02-18T09:33:20Z</dcterms:modified>
</cp:coreProperties>
</file>